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23"/>
  </p:notesMasterIdLst>
  <p:sldIdLst>
    <p:sldId id="256" r:id="rId2"/>
    <p:sldId id="295" r:id="rId3"/>
    <p:sldId id="296" r:id="rId4"/>
    <p:sldId id="297" r:id="rId5"/>
    <p:sldId id="298" r:id="rId6"/>
    <p:sldId id="299" r:id="rId7"/>
    <p:sldId id="312" r:id="rId8"/>
    <p:sldId id="310" r:id="rId9"/>
    <p:sldId id="311" r:id="rId10"/>
    <p:sldId id="300" r:id="rId11"/>
    <p:sldId id="301" r:id="rId12"/>
    <p:sldId id="302" r:id="rId13"/>
    <p:sldId id="308" r:id="rId14"/>
    <p:sldId id="303" r:id="rId15"/>
    <p:sldId id="305" r:id="rId16"/>
    <p:sldId id="304" r:id="rId17"/>
    <p:sldId id="309" r:id="rId18"/>
    <p:sldId id="306" r:id="rId19"/>
    <p:sldId id="307" r:id="rId20"/>
    <p:sldId id="294" r:id="rId21"/>
    <p:sldId id="28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9EBF5"/>
    <a:srgbClr val="CFD5EA"/>
    <a:srgbClr val="4472C4"/>
    <a:srgbClr val="04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7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A39F3-C1C4-4FD6-B536-E08447824CE7}" type="datetimeFigureOut">
              <a:rPr lang="en-US" smtClean="0"/>
              <a:t>21-Dec-21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9EBAD-A4C5-4A16-BB8E-0125B6A26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74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2097-BA88-43A5-8314-1D33AAC21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D2694-FB7B-4613-B351-6E6686922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7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9" indent="0" algn="ctr">
              <a:buNone/>
              <a:defRPr sz="1200"/>
            </a:lvl4pPr>
            <a:lvl5pPr marL="1371545" indent="0" algn="ctr">
              <a:buNone/>
              <a:defRPr sz="1200"/>
            </a:lvl5pPr>
            <a:lvl6pPr marL="1714432" indent="0" algn="ctr">
              <a:buNone/>
              <a:defRPr sz="1200"/>
            </a:lvl6pPr>
            <a:lvl7pPr marL="2057317" indent="0" algn="ctr">
              <a:buNone/>
              <a:defRPr sz="1200"/>
            </a:lvl7pPr>
            <a:lvl8pPr marL="2400204" indent="0" algn="ctr">
              <a:buNone/>
              <a:defRPr sz="1200"/>
            </a:lvl8pPr>
            <a:lvl9pPr marL="274309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53CEF-59DB-484C-9737-93F95E22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B4E30-E1C2-480A-A577-51B1BA8B1CB7}" type="datetime1">
              <a:rPr lang="en-US" smtClean="0"/>
              <a:t>21-Dec-21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93E2-9722-40CF-A092-600FFBF7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5B2F5-6C3A-44E7-B61B-733323700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D107BB0-1C11-4843-B667-108A2ACF09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31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FF4E-5258-4A2B-BECA-2796B09A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4EA03-D21E-4334-AF2B-7F5D1FA23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1CAE6-750A-4840-B37A-91F20598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FDA1-0BE6-4090-BBD2-D49EF46163DE}" type="datetime1">
              <a:rPr lang="en-US" smtClean="0"/>
              <a:t>21-Dec-21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03BEE-9DEF-4F78-A005-12EC3E46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D0C9E-528C-4A8A-AB5B-A0996D01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4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ADB3F-EED8-4028-AEF9-990D18D59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46AC6-B8B4-4031-9851-7D35FC4AF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6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8D746-D9CF-458F-80D6-B2B6DBDA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5CED-5079-486A-A613-0CA19B47BCB5}" type="datetime1">
              <a:rPr lang="en-US" smtClean="0"/>
              <a:t>21-Dec-21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99255-E82D-48FE-AA94-171C7F97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81FF5-A5AA-47D2-8111-8C1E7334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85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FBAD4-A24D-434C-B63F-4572A006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DC152-8F6C-4902-831D-A1003694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A162A-391D-4A24-A92C-0ED802C2C6B7}" type="datetime1">
              <a:rPr lang="en-US" smtClean="0"/>
              <a:t>21-Dec-21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20D3D-45DE-442A-BDCC-3130B29B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5CB3B-BCAA-4C84-8341-24697920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10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4681-9200-4694-9B87-B3918D96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C89E-8964-438E-AEAE-740C7A92E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0AE95-6C36-4F3C-9AB7-EE330D60A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9CD5-6948-473E-9662-211AFF16CA27}" type="datetime1">
              <a:rPr lang="en-US" smtClean="0"/>
              <a:t>21-Dec-21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11B0-A908-4C4C-89CE-A4E991BA3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52215-048D-4E5B-A341-772D20F7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3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EAD9-0E69-4861-ADD1-8D0BD14B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CC7A8-D610-46D9-907C-46DA1C52C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3F7D0-548D-4FAE-B39B-F1327F2F3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7C6E-0584-4D04-8C4C-466B964D3CF9}" type="datetime1">
              <a:rPr lang="en-US" smtClean="0"/>
              <a:t>21-Dec-21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A8C91-B15E-42DE-BA46-20ACF7AF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F0B86-1F82-4CD5-A04E-C1CDBD72C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1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0D7E-D81E-43B4-8C0C-CDEB2BF5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5D5F-07AA-478A-B59C-E4E7D7B7B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157F1-5DD3-4BBA-8AF0-91816DB65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9B3AB-38DF-4367-BA47-C7B724B27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6633-8C99-48D5-B0E3-ADD6734BE704}" type="datetime1">
              <a:rPr lang="en-US" smtClean="0"/>
              <a:t>21-Dec-21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CEE71-771D-4463-B29B-94C0069D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36FB4-21A4-4688-9405-B22FB27D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00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414A-F16A-4EBC-8B41-E333D8F5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7F98-53DF-4664-8C63-65439C02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7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31E9C-F31E-44A1-8FB6-AFC0A86D6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639FC-5ED6-4D86-A64A-2EDB07916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7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B3AB5-A4B6-46A1-B5F5-28E40BD0E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6" y="2505076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BFACD-1B18-400C-9FF7-18F842EA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BBC64-4CE1-4A4E-888A-A2627FD7B071}" type="datetime1">
              <a:rPr lang="en-US" smtClean="0"/>
              <a:t>21-Dec-21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5FF2B-F157-4B38-B819-4241A9C4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56B7E-3C31-410A-B898-716EEE20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26A9-DA08-4D8A-8C5E-F16E4C18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630E6-E667-4948-AFE1-6DB36068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7DE62-9F8A-4A1D-A60D-7A134282F907}" type="datetime1">
              <a:rPr lang="en-US" smtClean="0"/>
              <a:t>21-Dec-21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83BBF-343A-4214-A6EA-4A943FF97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5EBD0-6540-4C16-A1C1-F18DA13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4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9C35EA-8A72-455D-884A-2594C2FD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397A-14F1-4C42-AFD0-33F63BD9BC56}" type="datetime1">
              <a:rPr lang="en-US" smtClean="0"/>
              <a:t>21-Dec-21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7ED0A-F87F-4563-9E2B-1E89B7F9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ECB51-E65A-4914-BB6A-291AA46D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0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5483-D15E-44F6-9954-E3EDF88D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5E58-EF3F-4E55-BC12-55183626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DE427-4941-48A2-A2CC-D6CBA05B4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7" indent="0">
              <a:buNone/>
              <a:defRPr sz="1050"/>
            </a:lvl2pPr>
            <a:lvl3pPr marL="685772" indent="0">
              <a:buNone/>
              <a:defRPr sz="900"/>
            </a:lvl3pPr>
            <a:lvl4pPr marL="1028659" indent="0">
              <a:buNone/>
              <a:defRPr sz="750"/>
            </a:lvl4pPr>
            <a:lvl5pPr marL="1371545" indent="0">
              <a:buNone/>
              <a:defRPr sz="750"/>
            </a:lvl5pPr>
            <a:lvl6pPr marL="1714432" indent="0">
              <a:buNone/>
              <a:defRPr sz="750"/>
            </a:lvl6pPr>
            <a:lvl7pPr marL="2057317" indent="0">
              <a:buNone/>
              <a:defRPr sz="750"/>
            </a:lvl7pPr>
            <a:lvl8pPr marL="2400204" indent="0">
              <a:buNone/>
              <a:defRPr sz="750"/>
            </a:lvl8pPr>
            <a:lvl9pPr marL="2743091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677EC-A27F-4F8B-9D9D-8C857905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4DB62-731B-46B2-9FC3-04998CE76C14}" type="datetime1">
              <a:rPr lang="en-US" smtClean="0"/>
              <a:t>21-Dec-21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A7A90-E93B-42FD-A7AA-D9E9665C2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9426C-A1F4-4D3A-BC4B-41FCFCDA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99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0AAA-0717-48D2-BE59-0F4C9651B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9A2F8-2FBA-4A67-A693-C84495D657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2" indent="0">
              <a:buNone/>
              <a:defRPr sz="1800"/>
            </a:lvl3pPr>
            <a:lvl4pPr marL="1028659" indent="0">
              <a:buNone/>
              <a:defRPr sz="1500"/>
            </a:lvl4pPr>
            <a:lvl5pPr marL="1371545" indent="0">
              <a:buNone/>
              <a:defRPr sz="1500"/>
            </a:lvl5pPr>
            <a:lvl6pPr marL="1714432" indent="0">
              <a:buNone/>
              <a:defRPr sz="1500"/>
            </a:lvl6pPr>
            <a:lvl7pPr marL="2057317" indent="0">
              <a:buNone/>
              <a:defRPr sz="1500"/>
            </a:lvl7pPr>
            <a:lvl8pPr marL="2400204" indent="0">
              <a:buNone/>
              <a:defRPr sz="1500"/>
            </a:lvl8pPr>
            <a:lvl9pPr marL="274309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A5B34-9BE6-4F3E-AD1C-2B3992AC4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87" indent="0">
              <a:buNone/>
              <a:defRPr sz="1050"/>
            </a:lvl2pPr>
            <a:lvl3pPr marL="685772" indent="0">
              <a:buNone/>
              <a:defRPr sz="900"/>
            </a:lvl3pPr>
            <a:lvl4pPr marL="1028659" indent="0">
              <a:buNone/>
              <a:defRPr sz="750"/>
            </a:lvl4pPr>
            <a:lvl5pPr marL="1371545" indent="0">
              <a:buNone/>
              <a:defRPr sz="750"/>
            </a:lvl5pPr>
            <a:lvl6pPr marL="1714432" indent="0">
              <a:buNone/>
              <a:defRPr sz="750"/>
            </a:lvl6pPr>
            <a:lvl7pPr marL="2057317" indent="0">
              <a:buNone/>
              <a:defRPr sz="750"/>
            </a:lvl7pPr>
            <a:lvl8pPr marL="2400204" indent="0">
              <a:buNone/>
              <a:defRPr sz="750"/>
            </a:lvl8pPr>
            <a:lvl9pPr marL="2743091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2AA7A-EA23-44FC-BE7F-A118F6E16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E1A0-3C08-4F84-80C1-169372C23101}" type="datetime1">
              <a:rPr lang="en-US" smtClean="0"/>
              <a:t>21-Dec-21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9C7C5-4638-4B1D-9441-34C69956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80AFB-7122-4A2E-8C58-96D6EE00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6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EF2FC"/>
            </a:gs>
            <a:gs pos="4200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BBA80-1BA3-4FD5-8F69-D187C4C0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ADF63-6E4F-412A-8BDB-EAB038A92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3F9ED-25F1-4A7F-BAF5-E431F33A0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14485-E0E2-437A-824C-2FD704480002}" type="datetime1">
              <a:rPr lang="en-US" smtClean="0"/>
              <a:t>21-Dec-21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3B770-6C4E-45C1-8540-FBA53BAB4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36318-77B5-48FC-8829-0175BEB51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D107BB0-1C11-4843-B667-108A2ACF09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20" r:id="rId12"/>
  </p:sldLayoutIdLst>
  <p:hf hdr="0" ftr="0" dt="0"/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6857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0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5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2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9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128CE71-9435-4435-993A-B56A3EF8BE60}"/>
              </a:ext>
            </a:extLst>
          </p:cNvPr>
          <p:cNvSpPr txBox="1">
            <a:spLocks/>
          </p:cNvSpPr>
          <p:nvPr/>
        </p:nvSpPr>
        <p:spPr>
          <a:xfrm>
            <a:off x="1795640" y="488692"/>
            <a:ext cx="6854825" cy="11871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LUẬN VĂN TỐT NGHIỆP</a:t>
            </a:r>
          </a:p>
          <a:p>
            <a:pPr algn="ctr">
              <a:lnSpc>
                <a:spcPct val="100000"/>
              </a:lnSpc>
            </a:pPr>
            <a:r>
              <a:rPr lang="en-US" sz="32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NGÀNH CÔNG NGHỆ THÔNG TIN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6324E6B-5027-48DA-B932-4EC4D057BEE2}"/>
              </a:ext>
            </a:extLst>
          </p:cNvPr>
          <p:cNvSpPr txBox="1">
            <a:spLocks/>
          </p:cNvSpPr>
          <p:nvPr/>
        </p:nvSpPr>
        <p:spPr>
          <a:xfrm>
            <a:off x="6377653" y="4976224"/>
            <a:ext cx="2272812" cy="1155802"/>
          </a:xfrm>
          <a:prstGeom prst="rect">
            <a:avLst/>
          </a:prstGeom>
        </p:spPr>
        <p:txBody>
          <a:bodyPr vert="horz" lIns="68580" tIns="34291" rIns="68580" bIns="34291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hiện:</a:t>
            </a:r>
          </a:p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r>
              <a:rPr lang="vi-V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Nguyễn Hữu Tỷ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MSSV: B1706552</a:t>
            </a:r>
            <a:endParaRPr lang="vi-V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1D384C2B-38D4-4DBC-A316-BE0FA72A9A33}"/>
              </a:ext>
            </a:extLst>
          </p:cNvPr>
          <p:cNvSpPr/>
          <p:nvPr/>
        </p:nvSpPr>
        <p:spPr>
          <a:xfrm>
            <a:off x="-658368" y="3619975"/>
            <a:ext cx="10460736" cy="472337"/>
          </a:xfrm>
          <a:prstGeom prst="mathMinus">
            <a:avLst/>
          </a:prstGeom>
          <a:solidFill>
            <a:srgbClr val="04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102374C-624A-417A-A9F6-F27154F776C8}"/>
              </a:ext>
            </a:extLst>
          </p:cNvPr>
          <p:cNvSpPr txBox="1">
            <a:spLocks/>
          </p:cNvSpPr>
          <p:nvPr/>
        </p:nvSpPr>
        <p:spPr>
          <a:xfrm>
            <a:off x="488623" y="4976224"/>
            <a:ext cx="2582214" cy="737339"/>
          </a:xfrm>
          <a:prstGeom prst="rect">
            <a:avLst/>
          </a:prstGeom>
        </p:spPr>
        <p:txBody>
          <a:bodyPr vert="horz" lIns="68580" tIns="34291" rIns="68580" bIns="34291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 hướng dẫn:</a:t>
            </a:r>
          </a:p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TS. Thái Minh Tuấn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5585BDC-4DDD-495C-B2AF-DA18DEFD9534}"/>
              </a:ext>
            </a:extLst>
          </p:cNvPr>
          <p:cNvSpPr txBox="1">
            <a:spLocks/>
          </p:cNvSpPr>
          <p:nvPr/>
        </p:nvSpPr>
        <p:spPr>
          <a:xfrm>
            <a:off x="1795640" y="2261943"/>
            <a:ext cx="5517158" cy="1502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ĐỀ TÀI:</a:t>
            </a:r>
          </a:p>
          <a:p>
            <a:pPr algn="ctr">
              <a:lnSpc>
                <a:spcPct val="100000"/>
              </a:lnSpc>
            </a:pPr>
            <a:r>
              <a:rPr lang="en-US" sz="28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XÂY DỰNG HỆ THỐNG</a:t>
            </a:r>
          </a:p>
          <a:p>
            <a:pPr algn="ctr">
              <a:lnSpc>
                <a:spcPct val="100000"/>
              </a:lnSpc>
            </a:pPr>
            <a:r>
              <a:rPr lang="en-US" sz="28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HỖ TRỢ HỌP TRỰC TUYẾN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5806BF-FE56-4CB5-98BA-782A127321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21" y="382034"/>
            <a:ext cx="1388019" cy="13880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35A24F5-954B-4E29-B093-BE4A4BD0FFF1}"/>
              </a:ext>
            </a:extLst>
          </p:cNvPr>
          <p:cNvSpPr txBox="1">
            <a:spLocks/>
          </p:cNvSpPr>
          <p:nvPr/>
        </p:nvSpPr>
        <p:spPr>
          <a:xfrm>
            <a:off x="3433138" y="4971401"/>
            <a:ext cx="2582214" cy="1473800"/>
          </a:xfrm>
          <a:prstGeom prst="rect">
            <a:avLst/>
          </a:prstGeom>
        </p:spPr>
        <p:txBody>
          <a:bodyPr vert="horz" lIns="68580" tIns="34291" rIns="68580" bIns="34291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Hội đồng phản biện:</a:t>
            </a:r>
          </a:p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TS. Lê Văn Lâm</a:t>
            </a:r>
          </a:p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TS. Lâm Nhựt Khang</a:t>
            </a:r>
          </a:p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TS. Thái Minh Tuấn</a:t>
            </a:r>
          </a:p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defTabSz="365746">
              <a:spcBef>
                <a:spcPts val="0"/>
              </a:spcBef>
              <a:spcAft>
                <a:spcPts val="400"/>
              </a:spcAft>
              <a:buClrTx/>
              <a:buSzTx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31DBA-5C5D-4FB9-A507-0A803B87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98C4CC-6911-4823-BCD4-ED79C84B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9948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5. MINH HỌA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F33FC-801F-47B0-9D34-BAD1E2279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0334" y="1109950"/>
            <a:ext cx="6967416" cy="561153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E5A0E4-FB91-4011-8933-CF8C6A072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110242"/>
              </p:ext>
            </p:extLst>
          </p:nvPr>
        </p:nvGraphicFramePr>
        <p:xfrm>
          <a:off x="66250" y="2506818"/>
          <a:ext cx="1943099" cy="26243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4241">
                  <a:extLst>
                    <a:ext uri="{9D8B030D-6E8A-4147-A177-3AD203B41FA5}">
                      <a16:colId xmlns:a16="http://schemas.microsoft.com/office/drawing/2014/main" val="1731155228"/>
                    </a:ext>
                  </a:extLst>
                </a:gridCol>
                <a:gridCol w="1098858">
                  <a:extLst>
                    <a:ext uri="{9D8B030D-6E8A-4147-A177-3AD203B41FA5}">
                      <a16:colId xmlns:a16="http://schemas.microsoft.com/office/drawing/2014/main" val="4286779775"/>
                    </a:ext>
                  </a:extLst>
                </a:gridCol>
              </a:tblGrid>
              <a:tr h="3838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2F2F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Module</a:t>
                      </a:r>
                    </a:p>
                  </a:txBody>
                  <a:tcPr marL="33582" marR="33582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2F2F2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Công nghệ</a:t>
                      </a:r>
                    </a:p>
                  </a:txBody>
                  <a:tcPr marL="33582" marR="33582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000704"/>
                  </a:ext>
                </a:extLst>
              </a:tr>
              <a:tr h="746823">
                <a:tc>
                  <a:txBody>
                    <a:bodyPr/>
                    <a:lstStyle/>
                    <a:p>
                      <a:pPr marL="4572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Media server</a:t>
                      </a:r>
                    </a:p>
                  </a:txBody>
                  <a:tcPr marL="33582" marR="33582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0" algn="l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Thư viện mediasoup</a:t>
                      </a:r>
                    </a:p>
                  </a:txBody>
                  <a:tcPr marL="33582" marR="33582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96420"/>
                  </a:ext>
                </a:extLst>
              </a:tr>
              <a:tr h="746823">
                <a:tc>
                  <a:txBody>
                    <a:bodyPr/>
                    <a:lstStyle/>
                    <a:p>
                      <a:pPr marL="4572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API server</a:t>
                      </a:r>
                    </a:p>
                  </a:txBody>
                  <a:tcPr marL="33582" marR="33582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0" algn="l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Node.js + PostgreSQL</a:t>
                      </a:r>
                    </a:p>
                  </a:txBody>
                  <a:tcPr marL="33582" marR="33582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07"/>
                  </a:ext>
                </a:extLst>
              </a:tr>
              <a:tr h="746823">
                <a:tc>
                  <a:txBody>
                    <a:bodyPr/>
                    <a:lstStyle/>
                    <a:p>
                      <a:pPr marL="4572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Signaling</a:t>
                      </a:r>
                    </a:p>
                  </a:txBody>
                  <a:tcPr marL="33582" marR="33582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0" algn="l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Thư viện Socket.IO</a:t>
                      </a:r>
                    </a:p>
                  </a:txBody>
                  <a:tcPr marL="33582" marR="33582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7788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D5BB0E8-FAA5-488E-979D-AC729D8CCBD2}"/>
              </a:ext>
            </a:extLst>
          </p:cNvPr>
          <p:cNvSpPr txBox="1"/>
          <p:nvPr/>
        </p:nvSpPr>
        <p:spPr>
          <a:xfrm>
            <a:off x="426607" y="1109950"/>
            <a:ext cx="16837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Minh họa tổng quát:</a:t>
            </a:r>
          </a:p>
        </p:txBody>
      </p:sp>
    </p:spTree>
    <p:extLst>
      <p:ext uri="{BB962C8B-B14F-4D97-AF65-F5344CB8AC3E}">
        <p14:creationId xmlns:p14="http://schemas.microsoft.com/office/powerpoint/2010/main" val="42184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08621-6553-4C5D-9BCE-EE8ACF4B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E1C33B-C6AC-44D0-8996-154226A1ED61}"/>
              </a:ext>
            </a:extLst>
          </p:cNvPr>
          <p:cNvSpPr txBox="1">
            <a:spLocks/>
          </p:cNvSpPr>
          <p:nvPr/>
        </p:nvSpPr>
        <p:spPr>
          <a:xfrm>
            <a:off x="628650" y="365130"/>
            <a:ext cx="7886700" cy="6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6. CHỨC NĂNG CHÍNH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87D62-DE9A-4627-822B-C0A43CA8CB30}"/>
              </a:ext>
            </a:extLst>
          </p:cNvPr>
          <p:cNvSpPr txBox="1"/>
          <p:nvPr/>
        </p:nvSpPr>
        <p:spPr>
          <a:xfrm>
            <a:off x="628650" y="2004161"/>
            <a:ext cx="78867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Đăng nhập/Đăng ký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Quản lý thông tin cá nhân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Thay đổi mật khẩu cá nhân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Quản lý phòng họp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Tham gia họp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Tạo lời tham gia phòng họp qua email</a:t>
            </a:r>
          </a:p>
        </p:txBody>
      </p:sp>
    </p:spTree>
    <p:extLst>
      <p:ext uri="{BB962C8B-B14F-4D97-AF65-F5344CB8AC3E}">
        <p14:creationId xmlns:p14="http://schemas.microsoft.com/office/powerpoint/2010/main" val="10064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029DF-277F-4407-BC24-D8E6989A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03A81C-56AC-469C-815F-CC8BFF84F90A}"/>
              </a:ext>
            </a:extLst>
          </p:cNvPr>
          <p:cNvSpPr txBox="1">
            <a:spLocks/>
          </p:cNvSpPr>
          <p:nvPr/>
        </p:nvSpPr>
        <p:spPr>
          <a:xfrm>
            <a:off x="628650" y="365130"/>
            <a:ext cx="7886700" cy="6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6. CHỨC NĂNG CHÍNH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6AC0D-39A2-4FA5-93E1-69560308A197}"/>
              </a:ext>
            </a:extLst>
          </p:cNvPr>
          <p:cNvSpPr txBox="1"/>
          <p:nvPr/>
        </p:nvSpPr>
        <p:spPr>
          <a:xfrm>
            <a:off x="632318" y="1040499"/>
            <a:ext cx="4827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Chi tiết chức năng tham gia họp: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8E7848-9A65-4F1B-AA5B-AA937638C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1119"/>
              </p:ext>
            </p:extLst>
          </p:nvPr>
        </p:nvGraphicFramePr>
        <p:xfrm>
          <a:off x="720241" y="1532942"/>
          <a:ext cx="5810099" cy="5000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7819">
                  <a:extLst>
                    <a:ext uri="{9D8B030D-6E8A-4147-A177-3AD203B41FA5}">
                      <a16:colId xmlns:a16="http://schemas.microsoft.com/office/drawing/2014/main" val="1731155228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4286779775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1736387889"/>
                    </a:ext>
                  </a:extLst>
                </a:gridCol>
              </a:tblGrid>
              <a:tr h="4908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Người tham dự</a:t>
                      </a: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Chủ phòng</a:t>
                      </a:r>
                    </a:p>
                  </a:txBody>
                  <a:tcPr marL="33582" marR="33582" marT="0" marB="0" anchor="ctr"/>
                </a:tc>
                <a:extLst>
                  <a:ext uri="{0D108BD9-81ED-4DB2-BD59-A6C34878D82A}">
                    <a16:rowId xmlns:a16="http://schemas.microsoft.com/office/drawing/2014/main" val="1514000704"/>
                  </a:ext>
                </a:extLst>
              </a:tr>
              <a:tr h="793563">
                <a:tc>
                  <a:txBody>
                    <a:bodyPr/>
                    <a:lstStyle/>
                    <a:p>
                      <a:pPr marL="9144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Bật/tắt camera và microphone cá nhân</a:t>
                      </a: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71896"/>
                  </a:ext>
                </a:extLst>
              </a:tr>
              <a:tr h="429558">
                <a:tc>
                  <a:txBody>
                    <a:bodyPr/>
                    <a:lstStyle/>
                    <a:p>
                      <a:pPr marL="9144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Chia sẻ màn hình</a:t>
                      </a: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75137"/>
                  </a:ext>
                </a:extLst>
              </a:tr>
              <a:tr h="429558">
                <a:tc>
                  <a:txBody>
                    <a:bodyPr/>
                    <a:lstStyle/>
                    <a:p>
                      <a:pPr marL="9144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Trò chuyện tin nhắn chat</a:t>
                      </a: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9541"/>
                  </a:ext>
                </a:extLst>
              </a:tr>
              <a:tr h="429558">
                <a:tc>
                  <a:txBody>
                    <a:bodyPr/>
                    <a:lstStyle/>
                    <a:p>
                      <a:pPr marL="9144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Chia sẻ file</a:t>
                      </a: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422484"/>
                  </a:ext>
                </a:extLst>
              </a:tr>
              <a:tr h="753001">
                <a:tc>
                  <a:txBody>
                    <a:bodyPr/>
                    <a:lstStyle/>
                    <a:p>
                      <a:pPr marL="9144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Bật/tắt camera và microphone người khác</a:t>
                      </a: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36867"/>
                  </a:ext>
                </a:extLst>
              </a:tr>
              <a:tr h="753001">
                <a:tc>
                  <a:txBody>
                    <a:bodyPr/>
                    <a:lstStyle/>
                    <a:p>
                      <a:pPr marL="9144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Tắt chia sẻ màn hình của người khác</a:t>
                      </a: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478570"/>
                  </a:ext>
                </a:extLst>
              </a:tr>
              <a:tr h="460846">
                <a:tc>
                  <a:txBody>
                    <a:bodyPr/>
                    <a:lstStyle/>
                    <a:p>
                      <a:pPr marL="9144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Mời người khác ra ngoài</a:t>
                      </a: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96420"/>
                  </a:ext>
                </a:extLst>
              </a:tr>
              <a:tr h="460846">
                <a:tc>
                  <a:txBody>
                    <a:bodyPr/>
                    <a:lstStyle/>
                    <a:p>
                      <a:pPr marL="91440" marR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Thay đổi tính riêng tư</a:t>
                      </a:r>
                    </a:p>
                  </a:txBody>
                  <a:tcPr marL="33582" marR="335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3582" marR="33582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030407"/>
                  </a:ext>
                </a:extLst>
              </a:tr>
            </a:tbl>
          </a:graphicData>
        </a:graphic>
      </p:graphicFrame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86A88F6-4254-4997-8EE8-5401B9170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027" y="2849127"/>
            <a:ext cx="355148" cy="355148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1753C1AC-B5A1-4037-A60D-EFB386F95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027" y="2244903"/>
            <a:ext cx="355148" cy="355148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4B5E26F4-A578-4484-91D4-F4251F7D9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027" y="3279577"/>
            <a:ext cx="355148" cy="355148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9D3DE02E-422E-4EE3-A230-3838300C8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027" y="3708079"/>
            <a:ext cx="355148" cy="355148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E9058008-521C-4CF6-BD89-B6B2B9FDD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027" y="4298687"/>
            <a:ext cx="355148" cy="355148"/>
          </a:xfrm>
          <a:prstGeom prst="rect">
            <a:avLst/>
          </a:prstGeom>
        </p:spPr>
      </p:pic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EEB11A6D-6FFF-40FB-9642-FC160D10F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027" y="5039536"/>
            <a:ext cx="355148" cy="368903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A4DEFFCB-E1CE-4387-A40A-FF04667D8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027" y="5662705"/>
            <a:ext cx="355148" cy="355148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BCE7F0C6-F57C-4559-B64B-F57CB352B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027" y="6125518"/>
            <a:ext cx="355148" cy="355148"/>
          </a:xfrm>
          <a:prstGeom prst="rect">
            <a:avLst/>
          </a:prstGeom>
        </p:spPr>
      </p:pic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3A62F4FB-F83F-408D-B75E-82B050198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521" y="2849127"/>
            <a:ext cx="355148" cy="355148"/>
          </a:xfrm>
          <a:prstGeom prst="rect">
            <a:avLst/>
          </a:prstGeom>
        </p:spPr>
      </p:pic>
      <p:pic>
        <p:nvPicPr>
          <p:cNvPr id="32" name="Graphic 31" descr="Checkmark">
            <a:extLst>
              <a:ext uri="{FF2B5EF4-FFF2-40B4-BE49-F238E27FC236}">
                <a16:creationId xmlns:a16="http://schemas.microsoft.com/office/drawing/2014/main" id="{7CAF37EF-5EAA-44C1-AC62-4F172C49C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521" y="2244903"/>
            <a:ext cx="355148" cy="355148"/>
          </a:xfrm>
          <a:prstGeom prst="rect">
            <a:avLst/>
          </a:prstGeom>
        </p:spPr>
      </p:pic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5FF84DF1-1EED-4761-9F7A-455CAAC6D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521" y="3279577"/>
            <a:ext cx="355148" cy="355148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0E2C67D9-947C-4DEE-8634-50B9C7DB3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3521" y="3708079"/>
            <a:ext cx="355148" cy="355148"/>
          </a:xfrm>
          <a:prstGeom prst="rect">
            <a:avLst/>
          </a:prstGeom>
        </p:spPr>
      </p:pic>
      <p:pic>
        <p:nvPicPr>
          <p:cNvPr id="36" name="Graphic 35" descr="Close">
            <a:extLst>
              <a:ext uri="{FF2B5EF4-FFF2-40B4-BE49-F238E27FC236}">
                <a16:creationId xmlns:a16="http://schemas.microsoft.com/office/drawing/2014/main" id="{19EF6392-C3F8-4B16-8AB3-F801501F8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3521" y="4298687"/>
            <a:ext cx="355148" cy="355148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D6AFC240-DA5C-42CA-95B2-204B26B24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3926" y="5053291"/>
            <a:ext cx="355148" cy="355148"/>
          </a:xfrm>
          <a:prstGeom prst="rect">
            <a:avLst/>
          </a:prstGeom>
        </p:spPr>
      </p:pic>
      <p:pic>
        <p:nvPicPr>
          <p:cNvPr id="38" name="Graphic 37" descr="Close">
            <a:extLst>
              <a:ext uri="{FF2B5EF4-FFF2-40B4-BE49-F238E27FC236}">
                <a16:creationId xmlns:a16="http://schemas.microsoft.com/office/drawing/2014/main" id="{07C79030-D067-42A6-9FD3-C9C67A7D2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3521" y="5662705"/>
            <a:ext cx="355148" cy="355148"/>
          </a:xfrm>
          <a:prstGeom prst="rect">
            <a:avLst/>
          </a:prstGeom>
        </p:spPr>
      </p:pic>
      <p:pic>
        <p:nvPicPr>
          <p:cNvPr id="39" name="Graphic 38" descr="Close">
            <a:extLst>
              <a:ext uri="{FF2B5EF4-FFF2-40B4-BE49-F238E27FC236}">
                <a16:creationId xmlns:a16="http://schemas.microsoft.com/office/drawing/2014/main" id="{667E5848-58FF-4C29-8424-2DCF4D2CE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3521" y="6125518"/>
            <a:ext cx="355148" cy="3551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38E871-73C6-4114-8845-ADE205B381C6}"/>
              </a:ext>
            </a:extLst>
          </p:cNvPr>
          <p:cNvSpPr txBox="1"/>
          <p:nvPr/>
        </p:nvSpPr>
        <p:spPr>
          <a:xfrm>
            <a:off x="7057333" y="1599034"/>
            <a:ext cx="126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Chú thích:</a:t>
            </a:r>
          </a:p>
        </p:txBody>
      </p:sp>
      <p:pic>
        <p:nvPicPr>
          <p:cNvPr id="41" name="Graphic 40" descr="Checkmark">
            <a:extLst>
              <a:ext uri="{FF2B5EF4-FFF2-40B4-BE49-F238E27FC236}">
                <a16:creationId xmlns:a16="http://schemas.microsoft.com/office/drawing/2014/main" id="{A23B8240-7E5E-47BB-B76D-368F4D5D5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804" y="2018908"/>
            <a:ext cx="355148" cy="35514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9F3A5BC-6B86-472E-95DA-208704DE2C24}"/>
              </a:ext>
            </a:extLst>
          </p:cNvPr>
          <p:cNvSpPr txBox="1"/>
          <p:nvPr/>
        </p:nvSpPr>
        <p:spPr>
          <a:xfrm>
            <a:off x="7487952" y="2004724"/>
            <a:ext cx="12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Có thể</a:t>
            </a:r>
          </a:p>
        </p:txBody>
      </p:sp>
      <p:pic>
        <p:nvPicPr>
          <p:cNvPr id="45" name="Graphic 44" descr="Close">
            <a:extLst>
              <a:ext uri="{FF2B5EF4-FFF2-40B4-BE49-F238E27FC236}">
                <a16:creationId xmlns:a16="http://schemas.microsoft.com/office/drawing/2014/main" id="{8FEF0DA3-20BF-469F-9923-645911ACC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2804" y="2431702"/>
            <a:ext cx="355148" cy="35514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6212542-5F8A-4FA1-92AE-6D8DBD9852DE}"/>
              </a:ext>
            </a:extLst>
          </p:cNvPr>
          <p:cNvSpPr txBox="1"/>
          <p:nvPr/>
        </p:nvSpPr>
        <p:spPr>
          <a:xfrm>
            <a:off x="7487952" y="2431702"/>
            <a:ext cx="12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Không thể</a:t>
            </a:r>
          </a:p>
        </p:txBody>
      </p:sp>
    </p:spTree>
    <p:extLst>
      <p:ext uri="{BB962C8B-B14F-4D97-AF65-F5344CB8AC3E}">
        <p14:creationId xmlns:p14="http://schemas.microsoft.com/office/powerpoint/2010/main" val="330426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/>
      <p:bldP spid="42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F6B46-CB56-44A3-BC1B-C78805FD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FD791F-A043-4DD4-B6A2-1FEE2B9290C4}"/>
              </a:ext>
            </a:extLst>
          </p:cNvPr>
          <p:cNvSpPr txBox="1">
            <a:spLocks/>
          </p:cNvSpPr>
          <p:nvPr/>
        </p:nvSpPr>
        <p:spPr>
          <a:xfrm>
            <a:off x="628650" y="365130"/>
            <a:ext cx="7886700" cy="6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6. CHỨC NĂNG CHÍNH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349EF-2D37-43EA-BD58-9311ABFBA96F}"/>
              </a:ext>
            </a:extLst>
          </p:cNvPr>
          <p:cNvSpPr txBox="1"/>
          <p:nvPr/>
        </p:nvSpPr>
        <p:spPr>
          <a:xfrm>
            <a:off x="628650" y="1055078"/>
            <a:ext cx="48863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Mô hình dữ liệu mức quan niệm: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EF25B-5FF7-4186-9532-04C3D7E16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94" y="1547521"/>
            <a:ext cx="7302012" cy="514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3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C2FCC5-C822-43D7-B705-CAAE0208B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35" y="2989280"/>
            <a:ext cx="9057530" cy="2161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1DF716-9243-46AF-AACB-CC5680813F71}"/>
              </a:ext>
            </a:extLst>
          </p:cNvPr>
          <p:cNvSpPr txBox="1"/>
          <p:nvPr/>
        </p:nvSpPr>
        <p:spPr>
          <a:xfrm>
            <a:off x="76232" y="4679402"/>
            <a:ext cx="133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Phân tích yêu cầu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D1730-32D9-4279-ACFC-B057B3181E37}"/>
              </a:ext>
            </a:extLst>
          </p:cNvPr>
          <p:cNvSpPr txBox="1"/>
          <p:nvPr/>
        </p:nvSpPr>
        <p:spPr>
          <a:xfrm>
            <a:off x="3958243" y="4679402"/>
            <a:ext cx="122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414A5-FDCD-41D4-9DF6-3B4C53A8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BCE8E1-E59A-41E5-BB3C-C258FFB3B293}"/>
              </a:ext>
            </a:extLst>
          </p:cNvPr>
          <p:cNvSpPr txBox="1">
            <a:spLocks/>
          </p:cNvSpPr>
          <p:nvPr/>
        </p:nvSpPr>
        <p:spPr>
          <a:xfrm>
            <a:off x="628650" y="365130"/>
            <a:ext cx="7886700" cy="6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6. CHỨC NĂNG CHÍNH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926AD-EB4D-4E72-B06B-98D89E988AF1}"/>
              </a:ext>
            </a:extLst>
          </p:cNvPr>
          <p:cNvSpPr txBox="1"/>
          <p:nvPr/>
        </p:nvSpPr>
        <p:spPr>
          <a:xfrm>
            <a:off x="628650" y="1567099"/>
            <a:ext cx="31146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Quy trình thực hiện: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615BA-DEE6-4B5F-9718-9C3FD3C431F6}"/>
              </a:ext>
            </a:extLst>
          </p:cNvPr>
          <p:cNvSpPr txBox="1"/>
          <p:nvPr/>
        </p:nvSpPr>
        <p:spPr>
          <a:xfrm>
            <a:off x="5354455" y="4675112"/>
            <a:ext cx="80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Triển khai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AA005-321A-401F-B076-F0C094444064}"/>
              </a:ext>
            </a:extLst>
          </p:cNvPr>
          <p:cNvSpPr txBox="1"/>
          <p:nvPr/>
        </p:nvSpPr>
        <p:spPr>
          <a:xfrm>
            <a:off x="5119663" y="3762911"/>
            <a:ext cx="4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Phát triển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FE17D2-4F94-4935-A3DF-5DB777D2B528}"/>
              </a:ext>
            </a:extLst>
          </p:cNvPr>
          <p:cNvSpPr txBox="1"/>
          <p:nvPr/>
        </p:nvSpPr>
        <p:spPr>
          <a:xfrm>
            <a:off x="3677393" y="3762911"/>
            <a:ext cx="52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Kiểm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thử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22947-0486-4362-94EC-5D62F4EB133F}"/>
              </a:ext>
            </a:extLst>
          </p:cNvPr>
          <p:cNvSpPr txBox="1"/>
          <p:nvPr/>
        </p:nvSpPr>
        <p:spPr>
          <a:xfrm>
            <a:off x="2981844" y="4675112"/>
            <a:ext cx="83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Triển khai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D46DC-425E-4C7C-8E04-9FC59ADFB2F9}"/>
              </a:ext>
            </a:extLst>
          </p:cNvPr>
          <p:cNvSpPr txBox="1"/>
          <p:nvPr/>
        </p:nvSpPr>
        <p:spPr>
          <a:xfrm>
            <a:off x="7872628" y="4679402"/>
            <a:ext cx="837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Triển khai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9D6CD5-88AF-46DB-A3BB-0D2FE17E74A0}"/>
              </a:ext>
            </a:extLst>
          </p:cNvPr>
          <p:cNvSpPr txBox="1"/>
          <p:nvPr/>
        </p:nvSpPr>
        <p:spPr>
          <a:xfrm>
            <a:off x="6372785" y="4675113"/>
            <a:ext cx="122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Thiết kế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7C81B-43A9-45B8-AF07-49D024264E58}"/>
              </a:ext>
            </a:extLst>
          </p:cNvPr>
          <p:cNvSpPr txBox="1"/>
          <p:nvPr/>
        </p:nvSpPr>
        <p:spPr>
          <a:xfrm>
            <a:off x="1527486" y="4675113"/>
            <a:ext cx="122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Thiết kế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65991C-DB75-4118-ABB9-955812CBEC84}"/>
              </a:ext>
            </a:extLst>
          </p:cNvPr>
          <p:cNvSpPr txBox="1"/>
          <p:nvPr/>
        </p:nvSpPr>
        <p:spPr>
          <a:xfrm>
            <a:off x="2752431" y="3762911"/>
            <a:ext cx="4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Phát triển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E663C6-EB3D-4CAD-92E7-FAD4ED7826EB}"/>
              </a:ext>
            </a:extLst>
          </p:cNvPr>
          <p:cNvSpPr txBox="1"/>
          <p:nvPr/>
        </p:nvSpPr>
        <p:spPr>
          <a:xfrm>
            <a:off x="1315384" y="3762911"/>
            <a:ext cx="52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Kiểm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thử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FFC083-BC96-4154-98AF-14D3CA03AF35}"/>
              </a:ext>
            </a:extLst>
          </p:cNvPr>
          <p:cNvSpPr txBox="1"/>
          <p:nvPr/>
        </p:nvSpPr>
        <p:spPr>
          <a:xfrm>
            <a:off x="7505700" y="3768209"/>
            <a:ext cx="493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Phát triển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182A3A-DC94-4C91-97FB-0697491D11A9}"/>
              </a:ext>
            </a:extLst>
          </p:cNvPr>
          <p:cNvSpPr txBox="1"/>
          <p:nvPr/>
        </p:nvSpPr>
        <p:spPr>
          <a:xfrm>
            <a:off x="6062868" y="3768209"/>
            <a:ext cx="51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Kiểm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cs typeface="Times New Roman" panose="02020603050405020304" pitchFamily="18" charset="0"/>
              </a:rPr>
              <a:t>thử</a:t>
            </a:r>
          </a:p>
        </p:txBody>
      </p:sp>
    </p:spTree>
    <p:extLst>
      <p:ext uri="{BB962C8B-B14F-4D97-AF65-F5344CB8AC3E}">
        <p14:creationId xmlns:p14="http://schemas.microsoft.com/office/powerpoint/2010/main" val="133349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0" grpId="0"/>
      <p:bldP spid="14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55219-3D95-482E-AFA5-5553D3BE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0A0696-6D0F-42CC-A3FE-70DADB220D50}"/>
              </a:ext>
            </a:extLst>
          </p:cNvPr>
          <p:cNvSpPr txBox="1">
            <a:spLocks/>
          </p:cNvSpPr>
          <p:nvPr/>
        </p:nvSpPr>
        <p:spPr>
          <a:xfrm>
            <a:off x="628650" y="365130"/>
            <a:ext cx="7886700" cy="6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7. GIAO DIỆN MINH HỌA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C1E7C-2461-46BF-9FEE-28EA780B3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891" y="2123711"/>
            <a:ext cx="4305956" cy="2794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DBA128-4C4C-4B83-AE66-E148006DC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95" y="2123711"/>
            <a:ext cx="4257244" cy="2794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A07472-BAA2-4A31-A286-BE9E3FF61E43}"/>
              </a:ext>
            </a:extLst>
          </p:cNvPr>
          <p:cNvSpPr txBox="1"/>
          <p:nvPr/>
        </p:nvSpPr>
        <p:spPr>
          <a:xfrm>
            <a:off x="1308209" y="4860497"/>
            <a:ext cx="204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trang chủ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4F00C7-9E11-43BF-8AC3-A08BE269BB60}"/>
              </a:ext>
            </a:extLst>
          </p:cNvPr>
          <p:cNvSpPr txBox="1"/>
          <p:nvPr/>
        </p:nvSpPr>
        <p:spPr>
          <a:xfrm>
            <a:off x="5412545" y="4880899"/>
            <a:ext cx="285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quản lý phòng họp</a:t>
            </a:r>
          </a:p>
        </p:txBody>
      </p:sp>
    </p:spTree>
    <p:extLst>
      <p:ext uri="{BB962C8B-B14F-4D97-AF65-F5344CB8AC3E}">
        <p14:creationId xmlns:p14="http://schemas.microsoft.com/office/powerpoint/2010/main" val="1834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B20BD-F652-41CB-A10E-8EEF92DE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765058-C2AE-4022-8126-040032530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98" y="1204547"/>
            <a:ext cx="7598751" cy="48170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8693C9-BF55-4830-A28F-79D6A91241BA}"/>
              </a:ext>
            </a:extLst>
          </p:cNvPr>
          <p:cNvSpPr txBox="1"/>
          <p:nvPr/>
        </p:nvSpPr>
        <p:spPr>
          <a:xfrm>
            <a:off x="1854078" y="6033189"/>
            <a:ext cx="5723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của người chủ phòng và trò chuyện tin nhắn chat trong một buổi họp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E0B0D24-2AD8-4F06-AB66-CA8E86050CAC}"/>
              </a:ext>
            </a:extLst>
          </p:cNvPr>
          <p:cNvSpPr txBox="1">
            <a:spLocks/>
          </p:cNvSpPr>
          <p:nvPr/>
        </p:nvSpPr>
        <p:spPr>
          <a:xfrm>
            <a:off x="628650" y="365130"/>
            <a:ext cx="7886700" cy="6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7. GIAO DIỆN MINH HỌA</a:t>
            </a:r>
          </a:p>
        </p:txBody>
      </p:sp>
    </p:spTree>
    <p:extLst>
      <p:ext uri="{BB962C8B-B14F-4D97-AF65-F5344CB8AC3E}">
        <p14:creationId xmlns:p14="http://schemas.microsoft.com/office/powerpoint/2010/main" val="236847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407AF-9E88-427E-AD94-7281EB28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B9BE0C-805C-4086-87CC-F725D32ACA04}"/>
              </a:ext>
            </a:extLst>
          </p:cNvPr>
          <p:cNvSpPr txBox="1">
            <a:spLocks/>
          </p:cNvSpPr>
          <p:nvPr/>
        </p:nvSpPr>
        <p:spPr>
          <a:xfrm>
            <a:off x="628650" y="365130"/>
            <a:ext cx="7886700" cy="6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7. GIAO DIỆN MINH HỌA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E040F-65AC-4D9D-8737-C6EF686D1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089" y="1190625"/>
            <a:ext cx="7613261" cy="4826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67ED7-8D33-4F30-9C53-A81F6A0D92FB}"/>
              </a:ext>
            </a:extLst>
          </p:cNvPr>
          <p:cNvSpPr txBox="1"/>
          <p:nvPr/>
        </p:nvSpPr>
        <p:spPr>
          <a:xfrm>
            <a:off x="1705906" y="6033189"/>
            <a:ext cx="600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của người chủ phòng và danh sách người tham gia với nút chức năng ẩn đi trong buổi họp</a:t>
            </a:r>
          </a:p>
        </p:txBody>
      </p:sp>
    </p:spTree>
    <p:extLst>
      <p:ext uri="{BB962C8B-B14F-4D97-AF65-F5344CB8AC3E}">
        <p14:creationId xmlns:p14="http://schemas.microsoft.com/office/powerpoint/2010/main" val="154780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9EFC6-D141-41A4-A637-891B5B2D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C080F-8E4A-4DCD-A7EE-25792717F0DC}"/>
              </a:ext>
            </a:extLst>
          </p:cNvPr>
          <p:cNvSpPr txBox="1">
            <a:spLocks/>
          </p:cNvSpPr>
          <p:nvPr/>
        </p:nvSpPr>
        <p:spPr>
          <a:xfrm>
            <a:off x="628650" y="365130"/>
            <a:ext cx="7886700" cy="6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8. KẾT LUẬN VÀ HƯỚNG PHÁT TRIỂN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0962B-6CFC-41D2-8DE0-17E4687CFD9B}"/>
              </a:ext>
            </a:extLst>
          </p:cNvPr>
          <p:cNvSpPr txBox="1"/>
          <p:nvPr/>
        </p:nvSpPr>
        <p:spPr>
          <a:xfrm>
            <a:off x="628650" y="1326962"/>
            <a:ext cx="78867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Những chức năng hoạt động đúng như mô tả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trực quan và dễ sử dụng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Có thể tích hợp với những hệ thống có sẵn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có API sẵn sàng hỗ trợ ứng dụng di động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FA84F-A482-41D8-A082-D7B0410E7C3E}"/>
              </a:ext>
            </a:extLst>
          </p:cNvPr>
          <p:cNvSpPr txBox="1"/>
          <p:nvPr/>
        </p:nvSpPr>
        <p:spPr>
          <a:xfrm>
            <a:off x="628650" y="3999504"/>
            <a:ext cx="78867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Hạn chế: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web chưa hỗ trợ thiết bị di động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Khả năng scaling theo chiều ngang khó triển khai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chưa tối ưu trong môi trường mạng thiếu ổn định</a:t>
            </a:r>
          </a:p>
        </p:txBody>
      </p:sp>
    </p:spTree>
    <p:extLst>
      <p:ext uri="{BB962C8B-B14F-4D97-AF65-F5344CB8AC3E}">
        <p14:creationId xmlns:p14="http://schemas.microsoft.com/office/powerpoint/2010/main" val="360074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6E7D-035F-4056-AB0A-F7C18FCC9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071788-D7A8-430F-863A-D7B97B9F39BD}"/>
              </a:ext>
            </a:extLst>
          </p:cNvPr>
          <p:cNvSpPr txBox="1">
            <a:spLocks/>
          </p:cNvSpPr>
          <p:nvPr/>
        </p:nvSpPr>
        <p:spPr>
          <a:xfrm>
            <a:off x="628650" y="365130"/>
            <a:ext cx="7886700" cy="689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8. KẾT LUẬN VÀ HƯỚNG PHÁT TRIỂN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7EAA1-80B8-438B-8910-2936008D92A0}"/>
              </a:ext>
            </a:extLst>
          </p:cNvPr>
          <p:cNvSpPr txBox="1"/>
          <p:nvPr/>
        </p:nvSpPr>
        <p:spPr>
          <a:xfrm>
            <a:off x="628650" y="1678645"/>
            <a:ext cx="78867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triển: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ứng dụng điện thoại di dộng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Tùy chỉnh chất lượng hình ảnh và âm thanh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Cải thiện thiết kế hệ thống phục vụ cho việc scaling theo chiều ngang</a:t>
            </a:r>
          </a:p>
        </p:txBody>
      </p:sp>
    </p:spTree>
    <p:extLst>
      <p:ext uri="{BB962C8B-B14F-4D97-AF65-F5344CB8AC3E}">
        <p14:creationId xmlns:p14="http://schemas.microsoft.com/office/powerpoint/2010/main" val="39856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315DA-C05F-4CEA-9AAF-A94B01BC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F9EEC1-14F4-4582-B32F-480F991C3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9948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9623A-0FF0-4DAE-BA6F-2335A4F58646}"/>
              </a:ext>
            </a:extLst>
          </p:cNvPr>
          <p:cNvSpPr txBox="1"/>
          <p:nvPr/>
        </p:nvSpPr>
        <p:spPr>
          <a:xfrm>
            <a:off x="628650" y="1431930"/>
            <a:ext cx="78867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Lịch sử giải quyết vấn đề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đề tài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Minh họa hệ thống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chính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minh họa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2101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E7D05-C217-47BD-A12D-CC9C7EDF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7943C3-273D-49C1-827E-8EC9F4570CB3}"/>
              </a:ext>
            </a:extLst>
          </p:cNvPr>
          <p:cNvSpPr txBox="1">
            <a:spLocks/>
          </p:cNvSpPr>
          <p:nvPr/>
        </p:nvSpPr>
        <p:spPr>
          <a:xfrm>
            <a:off x="628650" y="2714749"/>
            <a:ext cx="7886700" cy="1428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79931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9CBE0-9186-4415-A26B-D9793CF1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8728F4-BE96-4785-BA2B-7120479C9B9E}"/>
              </a:ext>
            </a:extLst>
          </p:cNvPr>
          <p:cNvSpPr txBox="1">
            <a:spLocks/>
          </p:cNvSpPr>
          <p:nvPr/>
        </p:nvSpPr>
        <p:spPr>
          <a:xfrm>
            <a:off x="1259498" y="2123835"/>
            <a:ext cx="6625004" cy="1612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CẢM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 THẦY CÔ VÀ CÁC BẠN ĐÃ THEO DÕI VÀ LẮNG NGHE</a:t>
            </a: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5CD10C4C-6616-4003-A098-0A144FC0083D}"/>
              </a:ext>
            </a:extLst>
          </p:cNvPr>
          <p:cNvSpPr/>
          <p:nvPr/>
        </p:nvSpPr>
        <p:spPr>
          <a:xfrm>
            <a:off x="1152403" y="3500567"/>
            <a:ext cx="6839194" cy="472337"/>
          </a:xfrm>
          <a:prstGeom prst="mathMinus">
            <a:avLst/>
          </a:prstGeom>
          <a:solidFill>
            <a:srgbClr val="04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67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5CA79-FCBA-4E15-B6AF-35A54726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127BF6-233A-42C2-A33A-B2EA03A4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9948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ĐẶT VẤN ĐỀ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C8CD5-B701-4A67-B8EF-278A952394EB}"/>
              </a:ext>
            </a:extLst>
          </p:cNvPr>
          <p:cNvSpPr txBox="1"/>
          <p:nvPr/>
        </p:nvSpPr>
        <p:spPr>
          <a:xfrm>
            <a:off x="628650" y="1848460"/>
            <a:ext cx="78867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Việc tổ chức họp ở công ty là không thể thiếu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Dịch bệnh </a:t>
            </a:r>
            <a:r>
              <a:rPr lang="vi-VN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COVID-19 diễn biến phức tạp</a:t>
            </a:r>
            <a:endParaRPr 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Khó khăn phát sinh trong lúc di chuyển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Cần không gian đủ cho người tham dự họp</a:t>
            </a:r>
            <a:endParaRPr lang="en-US" sz="2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30D7A-B92C-47A1-8CFE-7CD28EFFDBCA}"/>
              </a:ext>
            </a:extLst>
          </p:cNvPr>
          <p:cNvSpPr txBox="1"/>
          <p:nvPr/>
        </p:nvSpPr>
        <p:spPr>
          <a:xfrm>
            <a:off x="628651" y="4717960"/>
            <a:ext cx="78866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Gây khó khăn cho những công ty vừa và nhỏ</a:t>
            </a:r>
          </a:p>
        </p:txBody>
      </p:sp>
    </p:spTree>
    <p:extLst>
      <p:ext uri="{BB962C8B-B14F-4D97-AF65-F5344CB8AC3E}">
        <p14:creationId xmlns:p14="http://schemas.microsoft.com/office/powerpoint/2010/main" val="22531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711F-3BA9-4DDB-8A2C-D191810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CCBBB7-9EDD-4AA0-960E-B552EEB7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9948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LỊCH SỬ GIẢI QUYẾT VẤN ĐỀ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E5B2A-0796-4BEA-8A23-9AD3E3C070FD}"/>
              </a:ext>
            </a:extLst>
          </p:cNvPr>
          <p:cNvSpPr txBox="1"/>
          <p:nvPr/>
        </p:nvSpPr>
        <p:spPr>
          <a:xfrm>
            <a:off x="628650" y="1848460"/>
            <a:ext cx="7886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Một số hệ thống cung cấp họp trực tuyến:</a:t>
            </a:r>
          </a:p>
          <a:p>
            <a:pPr lvl="2">
              <a:spcAft>
                <a:spcPts val="600"/>
              </a:spcAft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Google Meet</a:t>
            </a:r>
          </a:p>
          <a:p>
            <a:pPr lvl="2">
              <a:spcAft>
                <a:spcPts val="600"/>
              </a:spcAft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Zoom</a:t>
            </a:r>
          </a:p>
          <a:p>
            <a:pPr lvl="2">
              <a:spcAft>
                <a:spcPts val="1200"/>
              </a:spcAft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Skype …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Tốn chi phí cao để sử dụng, thời lượng ít cho người dùng miễn phí (khoảng 40 phút)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Cần một hệ thống gọn nhẹ đáp ứng vừa đủ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95158-C0D1-499B-8D17-A63D093382EB}"/>
              </a:ext>
            </a:extLst>
          </p:cNvPr>
          <p:cNvSpPr txBox="1"/>
          <p:nvPr/>
        </p:nvSpPr>
        <p:spPr>
          <a:xfrm>
            <a:off x="628651" y="5610512"/>
            <a:ext cx="78866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 thống hỗ trợ họp trực tuyến</a:t>
            </a:r>
          </a:p>
        </p:txBody>
      </p:sp>
    </p:spTree>
    <p:extLst>
      <p:ext uri="{BB962C8B-B14F-4D97-AF65-F5344CB8AC3E}">
        <p14:creationId xmlns:p14="http://schemas.microsoft.com/office/powerpoint/2010/main" val="4258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D69D3-32FE-490C-9D9D-28B7A52A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8D75D2-D3DC-40C7-8801-31763E6B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9948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3. MỤC TIÊU ĐỀ TÀI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C090E9-C341-4B34-9628-B1629F747CEC}"/>
              </a:ext>
            </a:extLst>
          </p:cNvPr>
          <p:cNvSpPr txBox="1"/>
          <p:nvPr/>
        </p:nvSpPr>
        <p:spPr>
          <a:xfrm>
            <a:off x="628650" y="1848460"/>
            <a:ext cx="78867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Giải pháp họp online gọn nhẹ và tốn ít chi phí</a:t>
            </a:r>
          </a:p>
          <a:p>
            <a:pPr marL="457200" indent="-4572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Hỗ trợ tin nhắn chat, chia sẻ file và màn hình</a:t>
            </a:r>
          </a:p>
          <a:p>
            <a:pPr marL="457200" indent="-4572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Có thể tích hợp với những hệ thống có sẵn</a:t>
            </a:r>
          </a:p>
          <a:p>
            <a:pPr marL="457200" indent="-4572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Nắm bắt những công nghệ họp online hiện nay</a:t>
            </a:r>
          </a:p>
        </p:txBody>
      </p:sp>
    </p:spTree>
    <p:extLst>
      <p:ext uri="{BB962C8B-B14F-4D97-AF65-F5344CB8AC3E}">
        <p14:creationId xmlns:p14="http://schemas.microsoft.com/office/powerpoint/2010/main" val="40578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2CA3E-43FA-4091-991E-E7902495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C51193-746F-4F5B-864B-167E385F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9948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4. CÔNG NGHỆ SỬ DỤNG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09157-F28A-48E9-A590-35A907ECE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16" y="1486777"/>
            <a:ext cx="1244523" cy="1403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8119A-A1DD-4FE1-B824-F4B7D38A5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25" y="3525777"/>
            <a:ext cx="1423518" cy="1469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FBEBA-E55B-485B-8B1E-E2A532813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592" y="5361073"/>
            <a:ext cx="3203809" cy="739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1727CA-12C8-45CB-9F73-AD661091D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5" y="3479583"/>
            <a:ext cx="3329560" cy="1561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B7E235-C254-4E79-8FE7-EBA9B97E7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062" y="1693209"/>
            <a:ext cx="3099288" cy="990735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76ECF-7B7E-408C-B13E-88161FBEC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76" y="3755828"/>
            <a:ext cx="3005774" cy="1009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506487-6AB6-464B-B498-CED8789C63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17" y="1280347"/>
            <a:ext cx="1441976" cy="14035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A3A789-A88D-443F-8B47-E16C4DF5C7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17" y="2792800"/>
            <a:ext cx="1441976" cy="33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7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2B1E3-F26A-484B-9965-27590A671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0275B5-32B1-4870-A981-757B92E09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9948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5. MINH HỌA HỆ THỐNG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F031E-D108-430B-87EA-48B4CFE8EDAB}"/>
              </a:ext>
            </a:extLst>
          </p:cNvPr>
          <p:cNvSpPr txBox="1"/>
          <p:nvPr/>
        </p:nvSpPr>
        <p:spPr>
          <a:xfrm>
            <a:off x="628650" y="1848460"/>
            <a:ext cx="7886700" cy="197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 thống gồm 2 module chính: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Media server: truyền tải stream hình ảnh và âm thanh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Signaling service: báo tín hiệu truyền tải dữ liệu</a:t>
            </a:r>
          </a:p>
        </p:txBody>
      </p:sp>
    </p:spTree>
    <p:extLst>
      <p:ext uri="{BB962C8B-B14F-4D97-AF65-F5344CB8AC3E}">
        <p14:creationId xmlns:p14="http://schemas.microsoft.com/office/powerpoint/2010/main" val="30974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AEF23-D12B-40EB-B771-8AFBA7D9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452FED-0ABF-4003-874F-BEDBE691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9948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5. MINH HỌA HỆ THỐNG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3B9AC-A067-46FD-AF83-60867533A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38" y="1152111"/>
            <a:ext cx="4528038" cy="5474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CED5EA-FE5B-41FD-B0D6-293F63047F3C}"/>
              </a:ext>
            </a:extLst>
          </p:cNvPr>
          <p:cNvSpPr txBox="1"/>
          <p:nvPr/>
        </p:nvSpPr>
        <p:spPr>
          <a:xfrm>
            <a:off x="628650" y="1248508"/>
            <a:ext cx="21409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Minh họa media server:</a:t>
            </a:r>
          </a:p>
        </p:txBody>
      </p:sp>
    </p:spTree>
    <p:extLst>
      <p:ext uri="{BB962C8B-B14F-4D97-AF65-F5344CB8AC3E}">
        <p14:creationId xmlns:p14="http://schemas.microsoft.com/office/powerpoint/2010/main" val="351406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755BD-F398-4649-960D-A61A5F81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07BB0-1C11-4843-B667-108A2ACF097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69725F-4978-4517-930D-6644C7C8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30"/>
            <a:ext cx="7886700" cy="689948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5. MINH HỌA HỆ THỐNG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3BE01-1231-4BF0-8993-D08E9322E343}"/>
              </a:ext>
            </a:extLst>
          </p:cNvPr>
          <p:cNvSpPr txBox="1"/>
          <p:nvPr/>
        </p:nvSpPr>
        <p:spPr>
          <a:xfrm>
            <a:off x="628650" y="1248508"/>
            <a:ext cx="26420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6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Minh họa signaling service: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268AE-54FA-4F08-8EFE-1477376D9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865" y="1248508"/>
            <a:ext cx="3903785" cy="50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8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1881</TotalTime>
  <Words>740</Words>
  <Application>Microsoft Office PowerPoint</Application>
  <PresentationFormat>On-screen Show (4:3)</PresentationFormat>
  <Paragraphs>149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Tahoma</vt:lpstr>
      <vt:lpstr>Times New Roman</vt:lpstr>
      <vt:lpstr>Office Theme</vt:lpstr>
      <vt:lpstr>PowerPoint Presentation</vt:lpstr>
      <vt:lpstr>NỘI DUNG</vt:lpstr>
      <vt:lpstr>1. ĐẶT VẤN ĐỀ</vt:lpstr>
      <vt:lpstr>2. LỊCH SỬ GIẢI QUYẾT VẤN ĐỀ</vt:lpstr>
      <vt:lpstr>3. MỤC TIÊU ĐỀ TÀI</vt:lpstr>
      <vt:lpstr>4. CÔNG NGHỆ SỬ DỤNG</vt:lpstr>
      <vt:lpstr>5. MINH HỌA HỆ THỐNG</vt:lpstr>
      <vt:lpstr>5. MINH HỌA HỆ THỐNG</vt:lpstr>
      <vt:lpstr>5. MINH HỌA HỆ THỐNG</vt:lpstr>
      <vt:lpstr>5. MINH HỌA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DẠNG ĐIỂM VIẾT TAY TRÊN BẢNG ĐIỂM VỚI BIẾN ĐỔI HOUGH VÀ ĐẶC TRƯNG GIST</dc:title>
  <dc:creator>Windows User</dc:creator>
  <cp:lastModifiedBy>Windows User</cp:lastModifiedBy>
  <cp:revision>311</cp:revision>
  <dcterms:created xsi:type="dcterms:W3CDTF">2020-04-05T01:41:25Z</dcterms:created>
  <dcterms:modified xsi:type="dcterms:W3CDTF">2021-12-21T08:49:17Z</dcterms:modified>
</cp:coreProperties>
</file>